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55"/>
  </p:notesMasterIdLst>
  <p:handoutMasterIdLst>
    <p:handoutMasterId r:id="rId56"/>
  </p:handoutMasterIdLst>
  <p:sldIdLst>
    <p:sldId id="268" r:id="rId5"/>
    <p:sldId id="259" r:id="rId6"/>
    <p:sldId id="270" r:id="rId7"/>
    <p:sldId id="272" r:id="rId8"/>
    <p:sldId id="276" r:id="rId9"/>
    <p:sldId id="275" r:id="rId10"/>
    <p:sldId id="277" r:id="rId11"/>
    <p:sldId id="278" r:id="rId12"/>
    <p:sldId id="279" r:id="rId13"/>
    <p:sldId id="281" r:id="rId14"/>
    <p:sldId id="282" r:id="rId15"/>
    <p:sldId id="273" r:id="rId16"/>
    <p:sldId id="280" r:id="rId17"/>
    <p:sldId id="283" r:id="rId18"/>
    <p:sldId id="284" r:id="rId19"/>
    <p:sldId id="301" r:id="rId20"/>
    <p:sldId id="285" r:id="rId21"/>
    <p:sldId id="286" r:id="rId22"/>
    <p:sldId id="291" r:id="rId23"/>
    <p:sldId id="287" r:id="rId24"/>
    <p:sldId id="288" r:id="rId25"/>
    <p:sldId id="289" r:id="rId26"/>
    <p:sldId id="290" r:id="rId27"/>
    <p:sldId id="274" r:id="rId28"/>
    <p:sldId id="310" r:id="rId29"/>
    <p:sldId id="311" r:id="rId30"/>
    <p:sldId id="312" r:id="rId31"/>
    <p:sldId id="292" r:id="rId32"/>
    <p:sldId id="293" r:id="rId33"/>
    <p:sldId id="294" r:id="rId34"/>
    <p:sldId id="297" r:id="rId35"/>
    <p:sldId id="295" r:id="rId36"/>
    <p:sldId id="296" r:id="rId37"/>
    <p:sldId id="298" r:id="rId38"/>
    <p:sldId id="299" r:id="rId39"/>
    <p:sldId id="300" r:id="rId40"/>
    <p:sldId id="302" r:id="rId41"/>
    <p:sldId id="303" r:id="rId42"/>
    <p:sldId id="304" r:id="rId43"/>
    <p:sldId id="305" r:id="rId44"/>
    <p:sldId id="306" r:id="rId45"/>
    <p:sldId id="308" r:id="rId46"/>
    <p:sldId id="307" r:id="rId47"/>
    <p:sldId id="309" r:id="rId48"/>
    <p:sldId id="313" r:id="rId49"/>
    <p:sldId id="315" r:id="rId50"/>
    <p:sldId id="317" r:id="rId51"/>
    <p:sldId id="316" r:id="rId52"/>
    <p:sldId id="318" r:id="rId53"/>
    <p:sldId id="31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014067"/>
    <a:srgbClr val="014E7D"/>
    <a:srgbClr val="013657"/>
    <a:srgbClr val="01456F"/>
    <a:srgbClr val="014B79"/>
    <a:srgbClr val="0937C9"/>
    <a:srgbClr val="002774"/>
    <a:srgbClr val="929A4A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74" autoAdjust="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21-Oct-20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21-Oct-20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A2D954-332B-47D0-BE9F-0F2BDE779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6131" y="1979613"/>
            <a:ext cx="9139738" cy="2898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340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4A5A7-66A2-7F43-9A7A-5E13F74F8C0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716" r:id="rId19"/>
    <p:sldLayoutId id="214748367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1CA16A-993E-43BA-BDDC-9E427CF95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209" y="1775790"/>
            <a:ext cx="7871791" cy="1842053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pPr algn="ctr"/>
            <a:br>
              <a:rPr lang="en-US" b="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0" dirty="0">
                <a:solidFill>
                  <a:schemeClr val="bg1">
                    <a:lumMod val="85000"/>
                  </a:schemeClr>
                </a:solidFill>
              </a:rPr>
              <a:t>Visualization and Data Analysis of Automobile Dataset in R</a:t>
            </a:r>
            <a:br>
              <a:rPr lang="en-US" b="0" dirty="0">
                <a:solidFill>
                  <a:schemeClr val="bg1">
                    <a:lumMod val="85000"/>
                  </a:schemeClr>
                </a:solidFill>
              </a:rPr>
            </a:br>
            <a:endParaRPr lang="en-US" b="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63A021-7C19-4C85-B48B-EFEA732C1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1790" y="4295628"/>
            <a:ext cx="7750210" cy="2118424"/>
          </a:xfrm>
        </p:spPr>
        <p:txBody>
          <a:bodyPr>
            <a:normAutofit/>
          </a:bodyPr>
          <a:lstStyle/>
          <a:p>
            <a:r>
              <a:rPr lang="en-US" b="1" dirty="0"/>
              <a:t>SUBMITTED BY:</a:t>
            </a:r>
          </a:p>
          <a:p>
            <a:r>
              <a:rPr lang="en-US" b="1" dirty="0"/>
              <a:t>KOLLIPARA VENKATA NAGA HEMANTH (18BCE0538)</a:t>
            </a:r>
          </a:p>
          <a:p>
            <a:r>
              <a:rPr lang="en-US" b="1" dirty="0"/>
              <a:t>BOLISETTY SHRAVEN KUMAR (18BCE2413)</a:t>
            </a:r>
          </a:p>
          <a:p>
            <a:r>
              <a:rPr lang="en-US" b="1" dirty="0"/>
              <a:t>GEDDAM SITA RAMA SWAMY (18BCE0289)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92661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147354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Boxplot of Engine Capacity  &amp;  Power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B1AB0-D6D5-462C-BCEF-F2E955B5A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861391"/>
            <a:ext cx="6219825" cy="59966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541AD8-76E7-470E-A86A-FC852D902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538" y="861391"/>
            <a:ext cx="6219825" cy="599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0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147354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Boxplot of Engine Capacity  &amp;  Power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9B269-D0C0-4915-9B5D-D564A521A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37" y="861391"/>
            <a:ext cx="6219825" cy="5996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C4B02C-28D5-479B-B159-4E036963E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354" y="861391"/>
            <a:ext cx="6219825" cy="599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36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67BC86-1856-4553-B8DA-3EAB7CF18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473657"/>
            <a:ext cx="5816279" cy="1910686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Bivariate Analysis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34C3F64-9D9F-4E32-9761-C48F7F9D57C6}"/>
              </a:ext>
            </a:extLst>
          </p:cNvPr>
          <p:cNvSpPr/>
          <p:nvPr/>
        </p:nvSpPr>
        <p:spPr>
          <a:xfrm rot="5400000">
            <a:off x="1572886" y="-1572886"/>
            <a:ext cx="2950227" cy="6096002"/>
          </a:xfrm>
          <a:prstGeom prst="triangle">
            <a:avLst>
              <a:gd name="adj" fmla="val 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BDEC6A47-8520-402C-88F7-746042FC5D5B}"/>
              </a:ext>
            </a:extLst>
          </p:cNvPr>
          <p:cNvSpPr/>
          <p:nvPr/>
        </p:nvSpPr>
        <p:spPr>
          <a:xfrm rot="20138823">
            <a:off x="-987658" y="652182"/>
            <a:ext cx="11887400" cy="22542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943 h 10943"/>
              <a:gd name="connsiteX1" fmla="*/ 1358 w 10000"/>
              <a:gd name="connsiteY1" fmla="*/ 0 h 10943"/>
              <a:gd name="connsiteX2" fmla="*/ 10000 w 10000"/>
              <a:gd name="connsiteY2" fmla="*/ 943 h 10943"/>
              <a:gd name="connsiteX3" fmla="*/ 8000 w 10000"/>
              <a:gd name="connsiteY3" fmla="*/ 10943 h 10943"/>
              <a:gd name="connsiteX4" fmla="*/ 0 w 10000"/>
              <a:gd name="connsiteY4" fmla="*/ 10943 h 10943"/>
              <a:gd name="connsiteX0" fmla="*/ 0 w 10000"/>
              <a:gd name="connsiteY0" fmla="*/ 10770 h 10770"/>
              <a:gd name="connsiteX1" fmla="*/ 1302 w 10000"/>
              <a:gd name="connsiteY1" fmla="*/ 0 h 10770"/>
              <a:gd name="connsiteX2" fmla="*/ 10000 w 10000"/>
              <a:gd name="connsiteY2" fmla="*/ 770 h 10770"/>
              <a:gd name="connsiteX3" fmla="*/ 8000 w 10000"/>
              <a:gd name="connsiteY3" fmla="*/ 10770 h 10770"/>
              <a:gd name="connsiteX4" fmla="*/ 0 w 10000"/>
              <a:gd name="connsiteY4" fmla="*/ 10770 h 10770"/>
              <a:gd name="connsiteX0" fmla="*/ 0 w 9443"/>
              <a:gd name="connsiteY0" fmla="*/ 10770 h 10770"/>
              <a:gd name="connsiteX1" fmla="*/ 1302 w 9443"/>
              <a:gd name="connsiteY1" fmla="*/ 0 h 10770"/>
              <a:gd name="connsiteX2" fmla="*/ 9443 w 9443"/>
              <a:gd name="connsiteY2" fmla="*/ 142 h 10770"/>
              <a:gd name="connsiteX3" fmla="*/ 8000 w 9443"/>
              <a:gd name="connsiteY3" fmla="*/ 10770 h 10770"/>
              <a:gd name="connsiteX4" fmla="*/ 0 w 9443"/>
              <a:gd name="connsiteY4" fmla="*/ 10770 h 10770"/>
              <a:gd name="connsiteX0" fmla="*/ 0 w 15180"/>
              <a:gd name="connsiteY0" fmla="*/ 10000 h 10000"/>
              <a:gd name="connsiteX1" fmla="*/ 1379 w 15180"/>
              <a:gd name="connsiteY1" fmla="*/ 0 h 10000"/>
              <a:gd name="connsiteX2" fmla="*/ 10000 w 15180"/>
              <a:gd name="connsiteY2" fmla="*/ 132 h 10000"/>
              <a:gd name="connsiteX3" fmla="*/ 15180 w 15180"/>
              <a:gd name="connsiteY3" fmla="*/ 9232 h 10000"/>
              <a:gd name="connsiteX4" fmla="*/ 0 w 15180"/>
              <a:gd name="connsiteY4" fmla="*/ 10000 h 10000"/>
              <a:gd name="connsiteX0" fmla="*/ 0 w 15085"/>
              <a:gd name="connsiteY0" fmla="*/ 10152 h 10152"/>
              <a:gd name="connsiteX1" fmla="*/ 1284 w 15085"/>
              <a:gd name="connsiteY1" fmla="*/ 0 h 10152"/>
              <a:gd name="connsiteX2" fmla="*/ 9905 w 15085"/>
              <a:gd name="connsiteY2" fmla="*/ 132 h 10152"/>
              <a:gd name="connsiteX3" fmla="*/ 15085 w 15085"/>
              <a:gd name="connsiteY3" fmla="*/ 9232 h 10152"/>
              <a:gd name="connsiteX4" fmla="*/ 0 w 15085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05 w 15186"/>
              <a:gd name="connsiteY2" fmla="*/ 132 h 10152"/>
              <a:gd name="connsiteX3" fmla="*/ 15186 w 15186"/>
              <a:gd name="connsiteY3" fmla="*/ 8448 h 10152"/>
              <a:gd name="connsiteX4" fmla="*/ 0 w 15186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90 w 15186"/>
              <a:gd name="connsiteY2" fmla="*/ 65 h 10152"/>
              <a:gd name="connsiteX3" fmla="*/ 15186 w 15186"/>
              <a:gd name="connsiteY3" fmla="*/ 8448 h 10152"/>
              <a:gd name="connsiteX4" fmla="*/ 0 w 15186"/>
              <a:gd name="connsiteY4" fmla="*/ 10152 h 1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86" h="10152">
                <a:moveTo>
                  <a:pt x="0" y="10152"/>
                </a:moveTo>
                <a:lnTo>
                  <a:pt x="1284" y="0"/>
                </a:lnTo>
                <a:lnTo>
                  <a:pt x="9990" y="65"/>
                </a:lnTo>
                <a:lnTo>
                  <a:pt x="15186" y="8448"/>
                </a:lnTo>
                <a:lnTo>
                  <a:pt x="0" y="10152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E089AA-9797-4547-A377-95BB581778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1642" r="24890" b="6493"/>
          <a:stretch/>
        </p:blipFill>
        <p:spPr>
          <a:xfrm>
            <a:off x="1837096" y="1475114"/>
            <a:ext cx="4538625" cy="4461860"/>
          </a:xfrm>
        </p:spPr>
      </p:pic>
    </p:spTree>
    <p:extLst>
      <p:ext uri="{BB962C8B-B14F-4D97-AF65-F5344CB8AC3E}">
        <p14:creationId xmlns:p14="http://schemas.microsoft.com/office/powerpoint/2010/main" val="2481650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Engine Capacity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6EADE0-CA1D-4DBF-BE2C-CCB1F33CD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21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Power HP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4DA997-27BE-44A6-A892-D1352F774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84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Model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8B179-F328-4958-8EE8-4892643B9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2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Distance driven vs Year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F224E6-516E-465C-B41F-63344B13F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77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Engine capacity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41E8E9-A4E9-411C-9BF5-91B00D922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09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Power HP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6CEDFE-7184-4842-BDAD-D66CA3F4F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89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Power vs Engine capacity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2D72A8-A1FC-4A68-85D5-5D2344147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97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</a:t>
            </a:r>
            <a:r>
              <a:rPr lang="en-US" b="0" dirty="0"/>
              <a:t>Us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530" y="972574"/>
            <a:ext cx="7342631" cy="608895"/>
          </a:xfrm>
        </p:spPr>
        <p:txBody>
          <a:bodyPr/>
          <a:lstStyle/>
          <a:p>
            <a:r>
              <a:rPr lang="en-US" sz="3600" b="1" dirty="0"/>
              <a:t>Automobile Dataset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975" y="1749287"/>
            <a:ext cx="9242608" cy="4972188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The Dataset consists of 5975 Rows and 14 Columns.</a:t>
            </a:r>
          </a:p>
          <a:p>
            <a:pPr lvl="0"/>
            <a:r>
              <a:rPr lang="en-US" dirty="0"/>
              <a:t>Categorical attributes are</a:t>
            </a:r>
          </a:p>
          <a:p>
            <a:pPr lvl="1"/>
            <a:r>
              <a:rPr lang="en-US" dirty="0"/>
              <a:t>Manufacturer</a:t>
            </a:r>
          </a:p>
          <a:p>
            <a:pPr lvl="1"/>
            <a:r>
              <a:rPr lang="en-US" dirty="0"/>
              <a:t>Location</a:t>
            </a:r>
          </a:p>
          <a:p>
            <a:pPr lvl="1"/>
            <a:r>
              <a:rPr lang="en-US" dirty="0"/>
              <a:t>Fuel Type</a:t>
            </a:r>
          </a:p>
          <a:p>
            <a:pPr lvl="1"/>
            <a:r>
              <a:rPr lang="en-US" dirty="0"/>
              <a:t>Transmission</a:t>
            </a:r>
          </a:p>
          <a:p>
            <a:pPr lvl="1"/>
            <a:r>
              <a:rPr lang="en-US" dirty="0"/>
              <a:t>Ownership</a:t>
            </a:r>
          </a:p>
          <a:p>
            <a:pPr lvl="0"/>
            <a:r>
              <a:rPr lang="en-US" dirty="0"/>
              <a:t>Integer attributes are</a:t>
            </a:r>
          </a:p>
          <a:p>
            <a:pPr lvl="1"/>
            <a:r>
              <a:rPr lang="en-US" dirty="0"/>
              <a:t>Year</a:t>
            </a:r>
          </a:p>
          <a:p>
            <a:pPr lvl="1"/>
            <a:r>
              <a:rPr lang="en-US" dirty="0"/>
              <a:t>Km Driven</a:t>
            </a:r>
          </a:p>
          <a:p>
            <a:pPr lvl="1"/>
            <a:r>
              <a:rPr lang="en-US" dirty="0"/>
              <a:t>Engine CC</a:t>
            </a:r>
          </a:p>
          <a:p>
            <a:pPr lvl="1"/>
            <a:r>
              <a:rPr lang="en-US" dirty="0"/>
              <a:t>Seats</a:t>
            </a:r>
          </a:p>
          <a:p>
            <a:pPr lvl="0"/>
            <a:r>
              <a:rPr lang="en-US" dirty="0"/>
              <a:t>Float attributes are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Price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6974781" y="2639"/>
            <a:ext cx="4846437" cy="6872249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BoxPlot of Mileage vs Power HP &amp;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9E5BB-E5B0-4371-B074-874172B22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677"/>
            <a:ext cx="6579054" cy="61433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4F7EAE-C3C2-47E1-98B8-A190B6535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054" y="714677"/>
            <a:ext cx="5421715" cy="614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77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BoxPlot of Mileage vs Seats &amp; Ownership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0A8ACB-4EE9-4A7D-B609-060827554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677"/>
            <a:ext cx="6933063" cy="61433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3585C4-BFB0-41A5-A51A-9F6C651EF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063" y="714676"/>
            <a:ext cx="5258938" cy="614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33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BoxPlot of Price vs Fuel &amp; Ownership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A0E2B-A155-4B2E-A514-C9697B614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677"/>
            <a:ext cx="6096000" cy="61433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ECF186-E432-487A-A3F6-06A147037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714677"/>
            <a:ext cx="6096000" cy="614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07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108604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ViolinPlot of Price vs Transmission &amp; Seats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B07EC4-C0E3-44D5-B470-980D520F4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677"/>
            <a:ext cx="6096000" cy="61433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FF60CD-81B6-4780-BA15-19E8C57DA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714677"/>
            <a:ext cx="6096000" cy="614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74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67BC86-1856-4553-B8DA-3EAB7CF18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0227" y="2473657"/>
            <a:ext cx="6241774" cy="1910686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Multivariate Analysis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34C3F64-9D9F-4E32-9761-C48F7F9D57C6}"/>
              </a:ext>
            </a:extLst>
          </p:cNvPr>
          <p:cNvSpPr/>
          <p:nvPr/>
        </p:nvSpPr>
        <p:spPr>
          <a:xfrm rot="5400000">
            <a:off x="1572886" y="-1572886"/>
            <a:ext cx="2950227" cy="6096002"/>
          </a:xfrm>
          <a:prstGeom prst="triangle">
            <a:avLst>
              <a:gd name="adj" fmla="val 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BDEC6A47-8520-402C-88F7-746042FC5D5B}"/>
              </a:ext>
            </a:extLst>
          </p:cNvPr>
          <p:cNvSpPr/>
          <p:nvPr/>
        </p:nvSpPr>
        <p:spPr>
          <a:xfrm rot="20138823">
            <a:off x="-987658" y="652182"/>
            <a:ext cx="11887400" cy="22542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943 h 10943"/>
              <a:gd name="connsiteX1" fmla="*/ 1358 w 10000"/>
              <a:gd name="connsiteY1" fmla="*/ 0 h 10943"/>
              <a:gd name="connsiteX2" fmla="*/ 10000 w 10000"/>
              <a:gd name="connsiteY2" fmla="*/ 943 h 10943"/>
              <a:gd name="connsiteX3" fmla="*/ 8000 w 10000"/>
              <a:gd name="connsiteY3" fmla="*/ 10943 h 10943"/>
              <a:gd name="connsiteX4" fmla="*/ 0 w 10000"/>
              <a:gd name="connsiteY4" fmla="*/ 10943 h 10943"/>
              <a:gd name="connsiteX0" fmla="*/ 0 w 10000"/>
              <a:gd name="connsiteY0" fmla="*/ 10770 h 10770"/>
              <a:gd name="connsiteX1" fmla="*/ 1302 w 10000"/>
              <a:gd name="connsiteY1" fmla="*/ 0 h 10770"/>
              <a:gd name="connsiteX2" fmla="*/ 10000 w 10000"/>
              <a:gd name="connsiteY2" fmla="*/ 770 h 10770"/>
              <a:gd name="connsiteX3" fmla="*/ 8000 w 10000"/>
              <a:gd name="connsiteY3" fmla="*/ 10770 h 10770"/>
              <a:gd name="connsiteX4" fmla="*/ 0 w 10000"/>
              <a:gd name="connsiteY4" fmla="*/ 10770 h 10770"/>
              <a:gd name="connsiteX0" fmla="*/ 0 w 9443"/>
              <a:gd name="connsiteY0" fmla="*/ 10770 h 10770"/>
              <a:gd name="connsiteX1" fmla="*/ 1302 w 9443"/>
              <a:gd name="connsiteY1" fmla="*/ 0 h 10770"/>
              <a:gd name="connsiteX2" fmla="*/ 9443 w 9443"/>
              <a:gd name="connsiteY2" fmla="*/ 142 h 10770"/>
              <a:gd name="connsiteX3" fmla="*/ 8000 w 9443"/>
              <a:gd name="connsiteY3" fmla="*/ 10770 h 10770"/>
              <a:gd name="connsiteX4" fmla="*/ 0 w 9443"/>
              <a:gd name="connsiteY4" fmla="*/ 10770 h 10770"/>
              <a:gd name="connsiteX0" fmla="*/ 0 w 15180"/>
              <a:gd name="connsiteY0" fmla="*/ 10000 h 10000"/>
              <a:gd name="connsiteX1" fmla="*/ 1379 w 15180"/>
              <a:gd name="connsiteY1" fmla="*/ 0 h 10000"/>
              <a:gd name="connsiteX2" fmla="*/ 10000 w 15180"/>
              <a:gd name="connsiteY2" fmla="*/ 132 h 10000"/>
              <a:gd name="connsiteX3" fmla="*/ 15180 w 15180"/>
              <a:gd name="connsiteY3" fmla="*/ 9232 h 10000"/>
              <a:gd name="connsiteX4" fmla="*/ 0 w 15180"/>
              <a:gd name="connsiteY4" fmla="*/ 10000 h 10000"/>
              <a:gd name="connsiteX0" fmla="*/ 0 w 15085"/>
              <a:gd name="connsiteY0" fmla="*/ 10152 h 10152"/>
              <a:gd name="connsiteX1" fmla="*/ 1284 w 15085"/>
              <a:gd name="connsiteY1" fmla="*/ 0 h 10152"/>
              <a:gd name="connsiteX2" fmla="*/ 9905 w 15085"/>
              <a:gd name="connsiteY2" fmla="*/ 132 h 10152"/>
              <a:gd name="connsiteX3" fmla="*/ 15085 w 15085"/>
              <a:gd name="connsiteY3" fmla="*/ 9232 h 10152"/>
              <a:gd name="connsiteX4" fmla="*/ 0 w 15085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05 w 15186"/>
              <a:gd name="connsiteY2" fmla="*/ 132 h 10152"/>
              <a:gd name="connsiteX3" fmla="*/ 15186 w 15186"/>
              <a:gd name="connsiteY3" fmla="*/ 8448 h 10152"/>
              <a:gd name="connsiteX4" fmla="*/ 0 w 15186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90 w 15186"/>
              <a:gd name="connsiteY2" fmla="*/ 65 h 10152"/>
              <a:gd name="connsiteX3" fmla="*/ 15186 w 15186"/>
              <a:gd name="connsiteY3" fmla="*/ 8448 h 10152"/>
              <a:gd name="connsiteX4" fmla="*/ 0 w 15186"/>
              <a:gd name="connsiteY4" fmla="*/ 10152 h 1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86" h="10152">
                <a:moveTo>
                  <a:pt x="0" y="10152"/>
                </a:moveTo>
                <a:lnTo>
                  <a:pt x="1284" y="0"/>
                </a:lnTo>
                <a:lnTo>
                  <a:pt x="9990" y="65"/>
                </a:lnTo>
                <a:lnTo>
                  <a:pt x="15186" y="8448"/>
                </a:lnTo>
                <a:lnTo>
                  <a:pt x="0" y="10152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E089AA-9797-4547-A377-95BB581778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8003" t="100" r="30239" b="413"/>
          <a:stretch/>
        </p:blipFill>
        <p:spPr>
          <a:xfrm>
            <a:off x="1987826" y="1258957"/>
            <a:ext cx="3962401" cy="4326478"/>
          </a:xfrm>
        </p:spPr>
      </p:pic>
    </p:spTree>
    <p:extLst>
      <p:ext uri="{BB962C8B-B14F-4D97-AF65-F5344CB8AC3E}">
        <p14:creationId xmlns:p14="http://schemas.microsoft.com/office/powerpoint/2010/main" val="2578036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Fuel type - Citywise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B4AB8E-07BD-47DB-A3BF-EB0474C2E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" b="2690"/>
          <a:stretch/>
        </p:blipFill>
        <p:spPr>
          <a:xfrm>
            <a:off x="359227" y="711372"/>
            <a:ext cx="11832773" cy="614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245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Transmission- Citywise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6AE94E-2492-4CC5-955C-A9583F0D1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" b="2474"/>
          <a:stretch/>
        </p:blipFill>
        <p:spPr>
          <a:xfrm>
            <a:off x="359228" y="698120"/>
            <a:ext cx="11648661" cy="60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94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Transmission- Citywise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A7C21-C772-425B-BC14-F916646E85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" b="2259"/>
          <a:stretch/>
        </p:blipFill>
        <p:spPr>
          <a:xfrm>
            <a:off x="359228" y="698120"/>
            <a:ext cx="11648661" cy="602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65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Engine Capacity vs Manufacturer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FF81A-FA4F-4631-82E8-36194CFFC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698120"/>
            <a:ext cx="11832771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85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Engine capacity vs Model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84DFAE-9846-4774-8A9F-F7CA602C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9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0E71B8-B42C-40E3-B3CE-7291E9209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270"/>
            <a:ext cx="8333222" cy="71561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Automobile Dataset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A8CBC2-9389-4C3F-93C4-2196C03CC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3" t="9473" r="3601" b="10294"/>
          <a:stretch/>
        </p:blipFill>
        <p:spPr>
          <a:xfrm>
            <a:off x="191585" y="1046922"/>
            <a:ext cx="12000416" cy="569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979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Engine capacity vs Fuel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3CD70-9C1E-48B3-B16A-F2744BC58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0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Power vs Manufacturer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CEB0E4-E685-4F81-863D-E7329CE1C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479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Power vs Model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5360C-A14A-4B8E-8F86-349CBC958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2192000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180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Mileage vs Power vs Fuel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152BA8-2AAA-47ED-8B5C-2321D82DD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75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Power vs Model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DF3E63-3A3B-4CA7-BD80-ABBA09508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472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Power vs Fuel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C5FC0D-7E30-4CE1-B5E9-FCB26F3D1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098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Price vs Power vs Transmission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BFA44C-D68D-445A-BCD9-796969F1A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293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ScatterPlot of Distance vs Year vs Fuel type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5841E7-785D-47A0-804F-1E4B64CBC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054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ScatterPlot of Mileage vs Engine vs Fuel type vs Transmission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2C41C-3AB9-46A1-AFA4-0B349C9AC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594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ScatterPlot of Mileage vs Engine vs Power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1BB8D-EC2F-4C86-BC00-A5576651B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97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67BC86-1856-4553-B8DA-3EAB7CF18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473657"/>
            <a:ext cx="5816279" cy="1910686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Univariate Analysis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34C3F64-9D9F-4E32-9761-C48F7F9D57C6}"/>
              </a:ext>
            </a:extLst>
          </p:cNvPr>
          <p:cNvSpPr/>
          <p:nvPr/>
        </p:nvSpPr>
        <p:spPr>
          <a:xfrm rot="5400000">
            <a:off x="1572886" y="-1572886"/>
            <a:ext cx="2950227" cy="6096002"/>
          </a:xfrm>
          <a:prstGeom prst="triangle">
            <a:avLst>
              <a:gd name="adj" fmla="val 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BDEC6A47-8520-402C-88F7-746042FC5D5B}"/>
              </a:ext>
            </a:extLst>
          </p:cNvPr>
          <p:cNvSpPr/>
          <p:nvPr/>
        </p:nvSpPr>
        <p:spPr>
          <a:xfrm rot="20138823">
            <a:off x="-987658" y="652182"/>
            <a:ext cx="11887400" cy="22542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943 h 10943"/>
              <a:gd name="connsiteX1" fmla="*/ 1358 w 10000"/>
              <a:gd name="connsiteY1" fmla="*/ 0 h 10943"/>
              <a:gd name="connsiteX2" fmla="*/ 10000 w 10000"/>
              <a:gd name="connsiteY2" fmla="*/ 943 h 10943"/>
              <a:gd name="connsiteX3" fmla="*/ 8000 w 10000"/>
              <a:gd name="connsiteY3" fmla="*/ 10943 h 10943"/>
              <a:gd name="connsiteX4" fmla="*/ 0 w 10000"/>
              <a:gd name="connsiteY4" fmla="*/ 10943 h 10943"/>
              <a:gd name="connsiteX0" fmla="*/ 0 w 10000"/>
              <a:gd name="connsiteY0" fmla="*/ 10770 h 10770"/>
              <a:gd name="connsiteX1" fmla="*/ 1302 w 10000"/>
              <a:gd name="connsiteY1" fmla="*/ 0 h 10770"/>
              <a:gd name="connsiteX2" fmla="*/ 10000 w 10000"/>
              <a:gd name="connsiteY2" fmla="*/ 770 h 10770"/>
              <a:gd name="connsiteX3" fmla="*/ 8000 w 10000"/>
              <a:gd name="connsiteY3" fmla="*/ 10770 h 10770"/>
              <a:gd name="connsiteX4" fmla="*/ 0 w 10000"/>
              <a:gd name="connsiteY4" fmla="*/ 10770 h 10770"/>
              <a:gd name="connsiteX0" fmla="*/ 0 w 9443"/>
              <a:gd name="connsiteY0" fmla="*/ 10770 h 10770"/>
              <a:gd name="connsiteX1" fmla="*/ 1302 w 9443"/>
              <a:gd name="connsiteY1" fmla="*/ 0 h 10770"/>
              <a:gd name="connsiteX2" fmla="*/ 9443 w 9443"/>
              <a:gd name="connsiteY2" fmla="*/ 142 h 10770"/>
              <a:gd name="connsiteX3" fmla="*/ 8000 w 9443"/>
              <a:gd name="connsiteY3" fmla="*/ 10770 h 10770"/>
              <a:gd name="connsiteX4" fmla="*/ 0 w 9443"/>
              <a:gd name="connsiteY4" fmla="*/ 10770 h 10770"/>
              <a:gd name="connsiteX0" fmla="*/ 0 w 15180"/>
              <a:gd name="connsiteY0" fmla="*/ 10000 h 10000"/>
              <a:gd name="connsiteX1" fmla="*/ 1379 w 15180"/>
              <a:gd name="connsiteY1" fmla="*/ 0 h 10000"/>
              <a:gd name="connsiteX2" fmla="*/ 10000 w 15180"/>
              <a:gd name="connsiteY2" fmla="*/ 132 h 10000"/>
              <a:gd name="connsiteX3" fmla="*/ 15180 w 15180"/>
              <a:gd name="connsiteY3" fmla="*/ 9232 h 10000"/>
              <a:gd name="connsiteX4" fmla="*/ 0 w 15180"/>
              <a:gd name="connsiteY4" fmla="*/ 10000 h 10000"/>
              <a:gd name="connsiteX0" fmla="*/ 0 w 15085"/>
              <a:gd name="connsiteY0" fmla="*/ 10152 h 10152"/>
              <a:gd name="connsiteX1" fmla="*/ 1284 w 15085"/>
              <a:gd name="connsiteY1" fmla="*/ 0 h 10152"/>
              <a:gd name="connsiteX2" fmla="*/ 9905 w 15085"/>
              <a:gd name="connsiteY2" fmla="*/ 132 h 10152"/>
              <a:gd name="connsiteX3" fmla="*/ 15085 w 15085"/>
              <a:gd name="connsiteY3" fmla="*/ 9232 h 10152"/>
              <a:gd name="connsiteX4" fmla="*/ 0 w 15085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05 w 15186"/>
              <a:gd name="connsiteY2" fmla="*/ 132 h 10152"/>
              <a:gd name="connsiteX3" fmla="*/ 15186 w 15186"/>
              <a:gd name="connsiteY3" fmla="*/ 8448 h 10152"/>
              <a:gd name="connsiteX4" fmla="*/ 0 w 15186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90 w 15186"/>
              <a:gd name="connsiteY2" fmla="*/ 65 h 10152"/>
              <a:gd name="connsiteX3" fmla="*/ 15186 w 15186"/>
              <a:gd name="connsiteY3" fmla="*/ 8448 h 10152"/>
              <a:gd name="connsiteX4" fmla="*/ 0 w 15186"/>
              <a:gd name="connsiteY4" fmla="*/ 10152 h 1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86" h="10152">
                <a:moveTo>
                  <a:pt x="0" y="10152"/>
                </a:moveTo>
                <a:lnTo>
                  <a:pt x="1284" y="0"/>
                </a:lnTo>
                <a:lnTo>
                  <a:pt x="9990" y="65"/>
                </a:lnTo>
                <a:lnTo>
                  <a:pt x="15186" y="8448"/>
                </a:lnTo>
                <a:lnTo>
                  <a:pt x="0" y="10152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E089AA-9797-4547-A377-95BB581778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45" t="1345" r="-1" b="-1"/>
          <a:stretch/>
        </p:blipFill>
        <p:spPr>
          <a:xfrm>
            <a:off x="1955431" y="1396936"/>
            <a:ext cx="4429125" cy="4429125"/>
          </a:xfrm>
        </p:spPr>
      </p:pic>
    </p:spTree>
    <p:extLst>
      <p:ext uri="{BB962C8B-B14F-4D97-AF65-F5344CB8AC3E}">
        <p14:creationId xmlns:p14="http://schemas.microsoft.com/office/powerpoint/2010/main" val="4154346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ScatterPlot of Mileage vs Engine vs Seats vs Transmission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23D53-C544-45DA-96C5-F1C83AAD8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33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BoxPlot of Mileage vs Fuel type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6B7D1-2B17-45BB-B4C4-C557A1A6C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95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BoxPlot of Mileage vs Seats vs Transmission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4F0634-BEAD-4DC6-9C29-C9DF4530A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827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BoxPlot of Engine vs Power vs Fuel type vs Transmission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489A8-118F-43E6-BDC5-E6717D9818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69"/>
          <a:stretch/>
        </p:blipFill>
        <p:spPr>
          <a:xfrm>
            <a:off x="0" y="610843"/>
            <a:ext cx="6096000" cy="62063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5C23F1-3150-49BE-BA06-DB91585816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69"/>
          <a:stretch/>
        </p:blipFill>
        <p:spPr>
          <a:xfrm>
            <a:off x="6096000" y="610843"/>
            <a:ext cx="5991225" cy="62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81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BoxPlot of Power vs Seats vs Transmission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44952F-26B6-4BEC-9474-635B4A9AC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441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Split ViolinPlot of Price vs Location vs Transmission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B01F54-16C1-4007-A9CE-30B71D5E9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07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ViolinPlot of Price vs Fuel Type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17AB97-BBA1-461D-BA38-1283E68EC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982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Split ViolinPlot of Price vs Fuel Type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17AB97-BBA1-461D-BA38-1283E68EC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CF5148-6FCA-4BC9-8CFE-851D1A4F2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7" r="-1003" b="3120"/>
          <a:stretch/>
        </p:blipFill>
        <p:spPr>
          <a:xfrm>
            <a:off x="590431" y="698120"/>
            <a:ext cx="11601569" cy="596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842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Split ViolinPlot of Price vs Fuel Type vs Transmission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2691B1-AA83-4757-A757-62D3CE5C5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2"/>
          <a:stretch/>
        </p:blipFill>
        <p:spPr>
          <a:xfrm>
            <a:off x="1" y="768626"/>
            <a:ext cx="6096000" cy="60893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C53363-36DF-4C9F-9941-9CD95DF1BB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1"/>
          <a:stretch/>
        </p:blipFill>
        <p:spPr>
          <a:xfrm>
            <a:off x="5972175" y="768626"/>
            <a:ext cx="6219825" cy="608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280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67BC86-1856-4553-B8DA-3EAB7CF18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0227" y="2473657"/>
            <a:ext cx="6241773" cy="1886308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90000"/>
          </a:bodyPr>
          <a:lstStyle/>
          <a:p>
            <a:r>
              <a:rPr lang="en-US" sz="6000" dirty="0"/>
              <a:t>Data Analysis using Regression Model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34C3F64-9D9F-4E32-9761-C48F7F9D57C6}"/>
              </a:ext>
            </a:extLst>
          </p:cNvPr>
          <p:cNvSpPr/>
          <p:nvPr/>
        </p:nvSpPr>
        <p:spPr>
          <a:xfrm rot="5400000">
            <a:off x="1572886" y="-1572886"/>
            <a:ext cx="2950227" cy="6096002"/>
          </a:xfrm>
          <a:prstGeom prst="triangle">
            <a:avLst>
              <a:gd name="adj" fmla="val 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BDEC6A47-8520-402C-88F7-746042FC5D5B}"/>
              </a:ext>
            </a:extLst>
          </p:cNvPr>
          <p:cNvSpPr/>
          <p:nvPr/>
        </p:nvSpPr>
        <p:spPr>
          <a:xfrm rot="20138823">
            <a:off x="-987658" y="652182"/>
            <a:ext cx="11887400" cy="22542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943 h 10943"/>
              <a:gd name="connsiteX1" fmla="*/ 1358 w 10000"/>
              <a:gd name="connsiteY1" fmla="*/ 0 h 10943"/>
              <a:gd name="connsiteX2" fmla="*/ 10000 w 10000"/>
              <a:gd name="connsiteY2" fmla="*/ 943 h 10943"/>
              <a:gd name="connsiteX3" fmla="*/ 8000 w 10000"/>
              <a:gd name="connsiteY3" fmla="*/ 10943 h 10943"/>
              <a:gd name="connsiteX4" fmla="*/ 0 w 10000"/>
              <a:gd name="connsiteY4" fmla="*/ 10943 h 10943"/>
              <a:gd name="connsiteX0" fmla="*/ 0 w 10000"/>
              <a:gd name="connsiteY0" fmla="*/ 10770 h 10770"/>
              <a:gd name="connsiteX1" fmla="*/ 1302 w 10000"/>
              <a:gd name="connsiteY1" fmla="*/ 0 h 10770"/>
              <a:gd name="connsiteX2" fmla="*/ 10000 w 10000"/>
              <a:gd name="connsiteY2" fmla="*/ 770 h 10770"/>
              <a:gd name="connsiteX3" fmla="*/ 8000 w 10000"/>
              <a:gd name="connsiteY3" fmla="*/ 10770 h 10770"/>
              <a:gd name="connsiteX4" fmla="*/ 0 w 10000"/>
              <a:gd name="connsiteY4" fmla="*/ 10770 h 10770"/>
              <a:gd name="connsiteX0" fmla="*/ 0 w 9443"/>
              <a:gd name="connsiteY0" fmla="*/ 10770 h 10770"/>
              <a:gd name="connsiteX1" fmla="*/ 1302 w 9443"/>
              <a:gd name="connsiteY1" fmla="*/ 0 h 10770"/>
              <a:gd name="connsiteX2" fmla="*/ 9443 w 9443"/>
              <a:gd name="connsiteY2" fmla="*/ 142 h 10770"/>
              <a:gd name="connsiteX3" fmla="*/ 8000 w 9443"/>
              <a:gd name="connsiteY3" fmla="*/ 10770 h 10770"/>
              <a:gd name="connsiteX4" fmla="*/ 0 w 9443"/>
              <a:gd name="connsiteY4" fmla="*/ 10770 h 10770"/>
              <a:gd name="connsiteX0" fmla="*/ 0 w 15180"/>
              <a:gd name="connsiteY0" fmla="*/ 10000 h 10000"/>
              <a:gd name="connsiteX1" fmla="*/ 1379 w 15180"/>
              <a:gd name="connsiteY1" fmla="*/ 0 h 10000"/>
              <a:gd name="connsiteX2" fmla="*/ 10000 w 15180"/>
              <a:gd name="connsiteY2" fmla="*/ 132 h 10000"/>
              <a:gd name="connsiteX3" fmla="*/ 15180 w 15180"/>
              <a:gd name="connsiteY3" fmla="*/ 9232 h 10000"/>
              <a:gd name="connsiteX4" fmla="*/ 0 w 15180"/>
              <a:gd name="connsiteY4" fmla="*/ 10000 h 10000"/>
              <a:gd name="connsiteX0" fmla="*/ 0 w 15085"/>
              <a:gd name="connsiteY0" fmla="*/ 10152 h 10152"/>
              <a:gd name="connsiteX1" fmla="*/ 1284 w 15085"/>
              <a:gd name="connsiteY1" fmla="*/ 0 h 10152"/>
              <a:gd name="connsiteX2" fmla="*/ 9905 w 15085"/>
              <a:gd name="connsiteY2" fmla="*/ 132 h 10152"/>
              <a:gd name="connsiteX3" fmla="*/ 15085 w 15085"/>
              <a:gd name="connsiteY3" fmla="*/ 9232 h 10152"/>
              <a:gd name="connsiteX4" fmla="*/ 0 w 15085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05 w 15186"/>
              <a:gd name="connsiteY2" fmla="*/ 132 h 10152"/>
              <a:gd name="connsiteX3" fmla="*/ 15186 w 15186"/>
              <a:gd name="connsiteY3" fmla="*/ 8448 h 10152"/>
              <a:gd name="connsiteX4" fmla="*/ 0 w 15186"/>
              <a:gd name="connsiteY4" fmla="*/ 10152 h 10152"/>
              <a:gd name="connsiteX0" fmla="*/ 0 w 15186"/>
              <a:gd name="connsiteY0" fmla="*/ 10152 h 10152"/>
              <a:gd name="connsiteX1" fmla="*/ 1284 w 15186"/>
              <a:gd name="connsiteY1" fmla="*/ 0 h 10152"/>
              <a:gd name="connsiteX2" fmla="*/ 9990 w 15186"/>
              <a:gd name="connsiteY2" fmla="*/ 65 h 10152"/>
              <a:gd name="connsiteX3" fmla="*/ 15186 w 15186"/>
              <a:gd name="connsiteY3" fmla="*/ 8448 h 10152"/>
              <a:gd name="connsiteX4" fmla="*/ 0 w 15186"/>
              <a:gd name="connsiteY4" fmla="*/ 10152 h 1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86" h="10152">
                <a:moveTo>
                  <a:pt x="0" y="10152"/>
                </a:moveTo>
                <a:lnTo>
                  <a:pt x="1284" y="0"/>
                </a:lnTo>
                <a:lnTo>
                  <a:pt x="9990" y="65"/>
                </a:lnTo>
                <a:lnTo>
                  <a:pt x="15186" y="8448"/>
                </a:lnTo>
                <a:lnTo>
                  <a:pt x="0" y="10152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E089AA-9797-4547-A377-95BB581778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9766" t="6230" r="15831" b="-86"/>
          <a:stretch/>
        </p:blipFill>
        <p:spPr>
          <a:xfrm>
            <a:off x="1987826" y="1762539"/>
            <a:ext cx="3962401" cy="3286539"/>
          </a:xfrm>
        </p:spPr>
      </p:pic>
    </p:spTree>
    <p:extLst>
      <p:ext uri="{BB962C8B-B14F-4D97-AF65-F5344CB8AC3E}">
        <p14:creationId xmlns:p14="http://schemas.microsoft.com/office/powerpoint/2010/main" val="3109677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4FCD58D-1C99-4E2A-8D2F-62040DD3C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359229" y="861391"/>
            <a:ext cx="11868846" cy="599660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833322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Manufacturer</a:t>
            </a:r>
          </a:p>
        </p:txBody>
      </p:sp>
    </p:spTree>
    <p:extLst>
      <p:ext uri="{BB962C8B-B14F-4D97-AF65-F5344CB8AC3E}">
        <p14:creationId xmlns:p14="http://schemas.microsoft.com/office/powerpoint/2010/main" val="13734708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600319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ScatterPlot of Mileage vs Engine vs Power vs Transmission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1BB8D-EC2F-4C86-BC00-A5576651B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698120"/>
            <a:ext cx="11832772" cy="615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28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833322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Locations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DE7C6-0232-48E5-8769-8E346951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879617"/>
            <a:ext cx="11832771" cy="597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2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833322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Car Model Year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9330E8-6BD0-4AF8-982B-81978D5C7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861391"/>
            <a:ext cx="11832771" cy="597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330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10436150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Transmission Type &amp; Fuel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C44076-FAA3-4395-810F-F4AD6125E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7390" y="861391"/>
            <a:ext cx="5017989" cy="59892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2F8EA2-44C8-4B6D-810B-1EF028EB5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93" y="861390"/>
            <a:ext cx="3713312" cy="59892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78CE66-853C-4862-8A85-4EFF69A93481}"/>
              </a:ext>
            </a:extLst>
          </p:cNvPr>
          <p:cNvSpPr/>
          <p:nvPr/>
        </p:nvSpPr>
        <p:spPr>
          <a:xfrm>
            <a:off x="4673205" y="861390"/>
            <a:ext cx="1104185" cy="32875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12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7BEB60-5431-4A6D-B612-E03CEF98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0"/>
            <a:ext cx="8333222" cy="861391"/>
          </a:xfr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Distribution of  Number of Seats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42E1A-8AC3-4860-8BE4-06CDB1FAD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9" y="861391"/>
            <a:ext cx="11477163" cy="579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12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FFFFFF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027928_Hexagon presentation dark_AAS_v4" id="{00715B48-F6B0-4FD0-BA2D-34714F23D55A}" vid="{445656DE-313E-4A78-B834-A775A8573B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759597-1FA4-4F46-9BA8-01240C5602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40343A-75DB-4E03-95EA-4A75BA0D7FF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9C3589D-EF2D-4AF3-8B55-088F4B14D6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0</TotalTime>
  <Words>411</Words>
  <Application>Microsoft Office PowerPoint</Application>
  <PresentationFormat>Widescreen</PresentationFormat>
  <Paragraphs>71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Arial Black</vt:lpstr>
      <vt:lpstr>Calibri</vt:lpstr>
      <vt:lpstr>Gill Sans SemiBold</vt:lpstr>
      <vt:lpstr>Times New Roman</vt:lpstr>
      <vt:lpstr>Office Theme</vt:lpstr>
      <vt:lpstr> Visualization and Data Analysis of Automobile Dataset in R </vt:lpstr>
      <vt:lpstr>About Us</vt:lpstr>
      <vt:lpstr>Automobile Dataset </vt:lpstr>
      <vt:lpstr>      Univariate Analysis </vt:lpstr>
      <vt:lpstr>Distribution of Manufacturer</vt:lpstr>
      <vt:lpstr>Distribution of Locations</vt:lpstr>
      <vt:lpstr>Distribution of Car Model Year</vt:lpstr>
      <vt:lpstr>Distribution of Transmission Type &amp; Fuel Type</vt:lpstr>
      <vt:lpstr>Distribution of  Number of Seats</vt:lpstr>
      <vt:lpstr>Boxplot of Engine Capacity  &amp;  Power</vt:lpstr>
      <vt:lpstr>Boxplot of Engine Capacity  &amp;  Power</vt:lpstr>
      <vt:lpstr>      Bivariate Analysis </vt:lpstr>
      <vt:lpstr>ScatterPlot of Mileage vs Engine Capacity</vt:lpstr>
      <vt:lpstr>ScatterPlot of Mileage vs Power HP</vt:lpstr>
      <vt:lpstr>ScatterPlot of Price vs Model Year</vt:lpstr>
      <vt:lpstr>ScatterPlot of Distance driven vs Year</vt:lpstr>
      <vt:lpstr>ScatterPlot of Price vs Engine capacity</vt:lpstr>
      <vt:lpstr>ScatterPlot of Mileage vs Power HP</vt:lpstr>
      <vt:lpstr>ScatterPlot of Power vs Engine capacity</vt:lpstr>
      <vt:lpstr>BoxPlot of Mileage vs Power HP &amp; Transmission</vt:lpstr>
      <vt:lpstr>BoxPlot of Mileage vs Seats &amp; Ownership</vt:lpstr>
      <vt:lpstr>BoxPlot of Price vs Fuel &amp; Ownership</vt:lpstr>
      <vt:lpstr>ViolinPlot of Price vs Transmission &amp; Seats</vt:lpstr>
      <vt:lpstr>      Multivariate Analysis </vt:lpstr>
      <vt:lpstr>Distribution of Fuel type - Citywise</vt:lpstr>
      <vt:lpstr>Distribution of Transmission- Citywise</vt:lpstr>
      <vt:lpstr>Distribution of Transmission- Citywise</vt:lpstr>
      <vt:lpstr>ScatterPlot of Mileage vs Engine Capacity vs Manufacturer </vt:lpstr>
      <vt:lpstr>ScatterPlot of Mileage vs Engine capacity vs Model Year</vt:lpstr>
      <vt:lpstr>ScatterPlot of Mileage vs Engine capacity vs Fuel type</vt:lpstr>
      <vt:lpstr>ScatterPlot of Price vs Power vs Manufacturer</vt:lpstr>
      <vt:lpstr>ScatterPlot of Mileage vs Power vs Model Year</vt:lpstr>
      <vt:lpstr>ScatterPlot of Mileage vs Power vs Fuel type</vt:lpstr>
      <vt:lpstr>ScatterPlot of Price vs Power vs Model Year</vt:lpstr>
      <vt:lpstr>ScatterPlot of Price vs Power vs Fuel type</vt:lpstr>
      <vt:lpstr>ScatterPlot of Price vs Power vs Transmission</vt:lpstr>
      <vt:lpstr>ScatterPlot of Distance vs Year vs Fuel type vs Transmission</vt:lpstr>
      <vt:lpstr>ScatterPlot of Mileage vs Engine vs Fuel type vs Transmission</vt:lpstr>
      <vt:lpstr>ScatterPlot of Mileage vs Engine vs Power vs Transmission</vt:lpstr>
      <vt:lpstr>ScatterPlot of Mileage vs Engine vs Seats vs Transmission</vt:lpstr>
      <vt:lpstr>BoxPlot of Mileage vs Fuel type vs Transmission</vt:lpstr>
      <vt:lpstr>BoxPlot of Mileage vs Seats vs Transmission</vt:lpstr>
      <vt:lpstr>BoxPlot of Engine vs Power vs Fuel type vs Transmission</vt:lpstr>
      <vt:lpstr>BoxPlot of Power vs Seats vs Transmission</vt:lpstr>
      <vt:lpstr>Split ViolinPlot of Price vs Location vs Transmission</vt:lpstr>
      <vt:lpstr>ViolinPlot of Price vs Fuel Type vs Transmission</vt:lpstr>
      <vt:lpstr>Split ViolinPlot of Price vs Fuel Type vs Transmission</vt:lpstr>
      <vt:lpstr>Split ViolinPlot of Price vs Fuel Type vs Transmission</vt:lpstr>
      <vt:lpstr>Data Analysis using Regression Model</vt:lpstr>
      <vt:lpstr>ScatterPlot of Mileage vs Engine vs Power vs Transmission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2020-10-03T18:55:58Z</dcterms:created>
  <dcterms:modified xsi:type="dcterms:W3CDTF">2020-10-21T03:03:38Z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